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Module 3: Intermediate Prompt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Deepen your prompting skills with advanced techniques that boost accuracy, reasoning, and safety. Master role prompting, content framing, multi-step reasoning, and prompt debugging to unlock the full potential of AI models.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77854" y="448032"/>
            <a:ext cx="1163241" cy="265390"/>
          </a:xfrm>
          <a:prstGeom prst="roundRect">
            <a:avLst>
              <a:gd name="adj" fmla="val 19954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1972389" y="495300"/>
            <a:ext cx="974169" cy="170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PRACTICE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1877854" y="757118"/>
            <a:ext cx="4539258" cy="492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Avoiding Hallucinations</a:t>
            </a:r>
            <a:endParaRPr lang="en-US" sz="3100" dirty="0"/>
          </a:p>
        </p:txBody>
      </p:sp>
      <p:sp>
        <p:nvSpPr>
          <p:cNvPr id="5" name="Text 3"/>
          <p:cNvSpPr/>
          <p:nvPr/>
        </p:nvSpPr>
        <p:spPr>
          <a:xfrm>
            <a:off x="1877854" y="1523167"/>
            <a:ext cx="4385905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When AI "Fills In" Missing Information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877854" y="1928098"/>
            <a:ext cx="5245060" cy="6411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Hallucinations occur when models generate plausible-sounding but incorrect information. Combat this with structured prompts and explicit verification requirements.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1877854" y="2692360"/>
            <a:ext cx="2567821" cy="1404938"/>
          </a:xfrm>
          <a:prstGeom prst="roundRect">
            <a:avLst>
              <a:gd name="adj" fmla="val 47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2042993" y="2857500"/>
            <a:ext cx="472797" cy="472797"/>
          </a:xfrm>
          <a:prstGeom prst="roundRect">
            <a:avLst>
              <a:gd name="adj" fmla="val 19338290"/>
            </a:avLst>
          </a:prstGeom>
          <a:solidFill>
            <a:srgbClr val="4950BC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73010" y="2987516"/>
            <a:ext cx="212646" cy="21264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2042993" y="3439716"/>
            <a:ext cx="22375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All Required Information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4555093" y="2692360"/>
            <a:ext cx="2567821" cy="1404938"/>
          </a:xfrm>
          <a:prstGeom prst="roundRect">
            <a:avLst>
              <a:gd name="adj" fmla="val 47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4720233" y="2857500"/>
            <a:ext cx="472797" cy="472797"/>
          </a:xfrm>
          <a:prstGeom prst="roundRect">
            <a:avLst>
              <a:gd name="adj" fmla="val 19338290"/>
            </a:avLst>
          </a:prstGeom>
          <a:solidFill>
            <a:srgbClr val="4950BC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50249" y="2987516"/>
            <a:ext cx="212646" cy="21264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4720233" y="3439716"/>
            <a:ext cx="22375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Ask Model to Verify Facts</a:t>
            </a:r>
            <a:endParaRPr lang="en-US" sz="1550" dirty="0"/>
          </a:p>
        </p:txBody>
      </p:sp>
      <p:sp>
        <p:nvSpPr>
          <p:cNvPr id="15" name="Shape 11"/>
          <p:cNvSpPr/>
          <p:nvPr/>
        </p:nvSpPr>
        <p:spPr>
          <a:xfrm>
            <a:off x="1877854" y="4206716"/>
            <a:ext cx="2567821" cy="1404938"/>
          </a:xfrm>
          <a:prstGeom prst="roundRect">
            <a:avLst>
              <a:gd name="adj" fmla="val 47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2042993" y="4371856"/>
            <a:ext cx="472797" cy="472797"/>
          </a:xfrm>
          <a:prstGeom prst="roundRect">
            <a:avLst>
              <a:gd name="adj" fmla="val 19338290"/>
            </a:avLst>
          </a:prstGeom>
          <a:solidFill>
            <a:srgbClr val="4950BC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3010" y="4501872"/>
            <a:ext cx="212646" cy="21264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2042993" y="4954072"/>
            <a:ext cx="1970008" cy="246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Citations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4555093" y="4206716"/>
            <a:ext cx="2567821" cy="1404938"/>
          </a:xfrm>
          <a:prstGeom prst="roundRect">
            <a:avLst>
              <a:gd name="adj" fmla="val 471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4720233" y="4371856"/>
            <a:ext cx="472797" cy="472797"/>
          </a:xfrm>
          <a:prstGeom prst="roundRect">
            <a:avLst>
              <a:gd name="adj" fmla="val 19338290"/>
            </a:avLst>
          </a:prstGeom>
          <a:solidFill>
            <a:srgbClr val="4950BC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249" y="4501872"/>
            <a:ext cx="212646" cy="21264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4720233" y="4954072"/>
            <a:ext cx="2237542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 Structured Prompts</a:t>
            </a:r>
            <a:endParaRPr lang="en-US" sz="155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4868" y="1536859"/>
            <a:ext cx="5245060" cy="5245060"/>
          </a:xfrm>
          <a:prstGeom prst="rect">
            <a:avLst/>
          </a:prstGeom>
        </p:spPr>
      </p:pic>
      <p:sp>
        <p:nvSpPr>
          <p:cNvPr id="24" name="Shape 17"/>
          <p:cNvSpPr/>
          <p:nvPr/>
        </p:nvSpPr>
        <p:spPr>
          <a:xfrm>
            <a:off x="7514868" y="6905030"/>
            <a:ext cx="5245060" cy="753308"/>
          </a:xfrm>
          <a:prstGeom prst="roundRect">
            <a:avLst>
              <a:gd name="adj" fmla="val 8787"/>
            </a:avLst>
          </a:prstGeom>
          <a:solidFill>
            <a:srgbClr val="C7C9EA"/>
          </a:solidFill>
          <a:ln/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72388" y="7123986"/>
            <a:ext cx="196929" cy="15752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8026837" y="7053739"/>
            <a:ext cx="4575572" cy="427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 Prompt:</a:t>
            </a:r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"If the answer is unknown, respond with: 'Insufficient data to answer.' Don't assume anything."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55157" y="483037"/>
            <a:ext cx="1129665" cy="304681"/>
          </a:xfrm>
          <a:prstGeom prst="roundRect">
            <a:avLst>
              <a:gd name="adj" fmla="val 19371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1360527" y="535662"/>
            <a:ext cx="918924" cy="199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TECHNIQUE 1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1255157" y="842010"/>
            <a:ext cx="5552480" cy="548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Role Prompting</a:t>
            </a:r>
            <a:endParaRPr lang="en-US" sz="3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5157" y="1747838"/>
            <a:ext cx="5845850" cy="58458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37013" y="1730812"/>
            <a:ext cx="3567351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Setting the AI's Perspective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537013" y="2196108"/>
            <a:ext cx="5845850" cy="747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 prompting assigns a specific persona to the model, shaping its expertise level, tone, and response structure. Think of it as giving the AI a professional identity before it answers.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537013" y="3096697"/>
            <a:ext cx="2854881" cy="1026081"/>
          </a:xfrm>
          <a:prstGeom prst="roundRect">
            <a:avLst>
              <a:gd name="adj" fmla="val 719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720251" y="3279934"/>
            <a:ext cx="219563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Creates Context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720251" y="3690342"/>
            <a:ext cx="2488406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Establishes expertise level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10527863" y="3096697"/>
            <a:ext cx="2855000" cy="1026081"/>
          </a:xfrm>
          <a:prstGeom prst="roundRect">
            <a:avLst>
              <a:gd name="adj" fmla="val 719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711101" y="3279934"/>
            <a:ext cx="219563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Improves Relevance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711101" y="3690342"/>
            <a:ext cx="2488525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Tailors responses to needs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7537013" y="4258747"/>
            <a:ext cx="5845850" cy="1026081"/>
          </a:xfrm>
          <a:prstGeom prst="roundRect">
            <a:avLst>
              <a:gd name="adj" fmla="val 719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720251" y="4441984"/>
            <a:ext cx="2260640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Ensures Consistency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20251" y="4852392"/>
            <a:ext cx="5479375" cy="249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Maintains tone throughout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6459"/>
            <a:ext cx="67993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Role Prompting in Action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08866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33934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5" name="Text 3"/>
          <p:cNvSpPr/>
          <p:nvPr/>
        </p:nvSpPr>
        <p:spPr>
          <a:xfrm>
            <a:off x="2721888" y="34630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Expert Explainer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73702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"You are a senior data scientist. Explain random forests to a beginner."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308866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47442" y="333934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0" name="Text 8"/>
          <p:cNvSpPr/>
          <p:nvPr/>
        </p:nvSpPr>
        <p:spPr>
          <a:xfrm>
            <a:off x="7145060" y="34630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5474256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Coach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74256" y="473702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"Act as an interviewer. Ask me 10 DSA questions."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308866"/>
            <a:ext cx="4196358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0613" y="3339346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sp>
        <p:nvSpPr>
          <p:cNvPr id="15" name="Text 13"/>
          <p:cNvSpPr/>
          <p:nvPr/>
        </p:nvSpPr>
        <p:spPr>
          <a:xfrm>
            <a:off x="11568232" y="34630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9897427" y="4246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Language Tutor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897427" y="473702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"Be my Spanish tutor. Talk to me in simple Spanish."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9383" y="641985"/>
            <a:ext cx="1468279" cy="415885"/>
          </a:xfrm>
          <a:prstGeom prst="roundRect">
            <a:avLst>
              <a:gd name="adj" fmla="val 17993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12971" y="708779"/>
            <a:ext cx="120110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TECHNIQUE 2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79383" y="1145262"/>
            <a:ext cx="7445097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Content Framing Strategies</a:t>
            </a:r>
            <a:endParaRPr lang="en-US" sz="4350" dirty="0"/>
          </a:p>
        </p:txBody>
      </p:sp>
      <p:sp>
        <p:nvSpPr>
          <p:cNvPr id="5" name="Text 3"/>
          <p:cNvSpPr/>
          <p:nvPr/>
        </p:nvSpPr>
        <p:spPr>
          <a:xfrm>
            <a:off x="779383" y="2169081"/>
            <a:ext cx="13071634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framing tells the model the specific angle or perspective from which to approach a topic. It's like choosing the lens through which the AI views your question.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79383" y="3120866"/>
            <a:ext cx="556736" cy="5567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79383" y="3950851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 Frame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79383" y="4429839"/>
            <a:ext cx="6399133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"Explain AI as if it's 2035" — Projects into future context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1765" y="3120866"/>
            <a:ext cx="556736" cy="55673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51765" y="3950851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Audience Frame</a:t>
            </a:r>
            <a:endParaRPr lang="en-US" sz="2150" dirty="0"/>
          </a:p>
        </p:txBody>
      </p:sp>
      <p:sp>
        <p:nvSpPr>
          <p:cNvPr id="11" name="Text 7"/>
          <p:cNvSpPr/>
          <p:nvPr/>
        </p:nvSpPr>
        <p:spPr>
          <a:xfrm>
            <a:off x="7451765" y="4429839"/>
            <a:ext cx="6399252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"Explain DBMS to a school student" — Adjusts complexity level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9383" y="5572839"/>
            <a:ext cx="556736" cy="55673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9383" y="6402824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Persona Frame</a:t>
            </a:r>
            <a:endParaRPr lang="en-US" sz="2150" dirty="0"/>
          </a:p>
        </p:txBody>
      </p:sp>
      <p:sp>
        <p:nvSpPr>
          <p:cNvPr id="14" name="Text 9"/>
          <p:cNvSpPr/>
          <p:nvPr/>
        </p:nvSpPr>
        <p:spPr>
          <a:xfrm>
            <a:off x="779383" y="6881813"/>
            <a:ext cx="6399133" cy="352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"Describe the internet like a poet" — Shapes creative style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1765" y="5572839"/>
            <a:ext cx="556736" cy="55673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451765" y="6402824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Goal Frame</a:t>
            </a:r>
            <a:endParaRPr lang="en-US" sz="2150" dirty="0"/>
          </a:p>
        </p:txBody>
      </p:sp>
      <p:sp>
        <p:nvSpPr>
          <p:cNvPr id="17" name="Text 11"/>
          <p:cNvSpPr/>
          <p:nvPr/>
        </p:nvSpPr>
        <p:spPr>
          <a:xfrm>
            <a:off x="7451765" y="6881813"/>
            <a:ext cx="6399252" cy="705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"Explain PCA focusing only on intuition" — Narrows scope strategically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695920"/>
            <a:ext cx="11592163" cy="642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Knowledge Prompting &amp; Multi-Step Reasoning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9852" y="1804749"/>
            <a:ext cx="334017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Knowledge Prompting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19852" y="2376726"/>
            <a:ext cx="6344483" cy="941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Supply relevant facts, definitions, or constraints directly in your prompt so the model reasons using your data instead of its general knowledge.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19852" y="3527703"/>
            <a:ext cx="6344483" cy="1135737"/>
          </a:xfrm>
          <a:prstGeom prst="roundRect">
            <a:avLst>
              <a:gd name="adj" fmla="val 7606"/>
            </a:avLst>
          </a:prstGeom>
          <a:solidFill>
            <a:srgbClr val="C7C9EA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5473" y="3833217"/>
            <a:ext cx="257056" cy="20562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388150" y="3765471"/>
            <a:ext cx="5470565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for:</a:t>
            </a:r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Technical topics, precise answers, and avoiding hallucinations when accuracy is critical.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9852" y="4873228"/>
            <a:ext cx="325981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Multi-Step Reasoning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19852" y="5445204"/>
            <a:ext cx="6344483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 complex tasks into sequential steps, forcing the model to think logically through each stage before combining results.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3685" y="1828086"/>
            <a:ext cx="205621" cy="1234083"/>
          </a:xfrm>
          <a:prstGeom prst="roundRect">
            <a:avLst>
              <a:gd name="adj" fmla="val 4201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965758" y="2033707"/>
            <a:ext cx="3050500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Understand the Problem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965758" y="2541389"/>
            <a:ext cx="595241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what needs solving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882176" y="3248620"/>
            <a:ext cx="205621" cy="1234083"/>
          </a:xfrm>
          <a:prstGeom prst="roundRect">
            <a:avLst>
              <a:gd name="adj" fmla="val 4201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274248" y="345424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Break Into Steps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274248" y="3961924"/>
            <a:ext cx="564392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logical sequence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190667" y="4669155"/>
            <a:ext cx="205621" cy="1234083"/>
          </a:xfrm>
          <a:prstGeom prst="roundRect">
            <a:avLst>
              <a:gd name="adj" fmla="val 4201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82739" y="4874776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Solve Step-by-Step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8582739" y="5382458"/>
            <a:ext cx="533542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through each stage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499277" y="6089690"/>
            <a:ext cx="205621" cy="1234083"/>
          </a:xfrm>
          <a:prstGeom prst="roundRect">
            <a:avLst>
              <a:gd name="adj" fmla="val 4201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8891349" y="6295311"/>
            <a:ext cx="2571036" cy="321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Combine Results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8891349" y="6802993"/>
            <a:ext cx="5026819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Synthesize final answer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837730"/>
            <a:ext cx="1496378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905714"/>
            <a:ext cx="122420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TECHNIQUE 3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354699"/>
            <a:ext cx="72705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Self-Consistency Prompts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3154204"/>
            <a:ext cx="68830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Generate Multiple Paths, Choose the Best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93790" y="39196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Self-consistency prompting asks the AI to generate multiple reasoning approaches to the same problem, then select the most reliable solution. This technique significantly reduces hallucinations and improves answer quality.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33951" y="515576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"Give 3 different ways to approach the problem, then choose the most reliable solution."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900613"/>
            <a:ext cx="30480" cy="873204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9" name="Text 7"/>
          <p:cNvSpPr/>
          <p:nvPr/>
        </p:nvSpPr>
        <p:spPr>
          <a:xfrm>
            <a:off x="793790" y="60289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"Explain how to optimize a SQL query. Provide 3 approaches and pick the best one."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9173" y="505301"/>
            <a:ext cx="7244834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Rewriting &amp; Refactoring Prompts</a:t>
            </a:r>
            <a:endParaRPr lang="en-US" sz="3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173" y="1465183"/>
            <a:ext cx="6092785" cy="60927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6062" y="1446728"/>
            <a:ext cx="5128022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 Without Changing Meaning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546062" y="1937623"/>
            <a:ext cx="6092785" cy="794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Rewriting prompts instruct the AI to transform existing content while preserving its core message. Perfect for adjusting tone, format, or complexity.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7546062" y="2995136"/>
            <a:ext cx="91440" cy="91440"/>
          </a:xfrm>
          <a:prstGeom prst="roundRect">
            <a:avLst>
              <a:gd name="adj" fmla="val 500000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7785259" y="2897862"/>
            <a:ext cx="3579138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Make text more formal or casual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7546062" y="3576638"/>
            <a:ext cx="91440" cy="91440"/>
          </a:xfrm>
          <a:prstGeom prst="roundRect">
            <a:avLst>
              <a:gd name="adj" fmla="val 500000"/>
            </a:avLst>
          </a:prstGeom>
          <a:solidFill>
            <a:srgbClr val="4950BC"/>
          </a:solidFill>
          <a:ln/>
        </p:spPr>
      </p:sp>
      <p:sp>
        <p:nvSpPr>
          <p:cNvPr id="9" name="Text 6"/>
          <p:cNvSpPr/>
          <p:nvPr/>
        </p:nvSpPr>
        <p:spPr>
          <a:xfrm>
            <a:off x="7785259" y="3479363"/>
            <a:ext cx="5362456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Simplify complex content for broader audiences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7546062" y="4158139"/>
            <a:ext cx="91440" cy="91440"/>
          </a:xfrm>
          <a:prstGeom prst="roundRect">
            <a:avLst>
              <a:gd name="adj" fmla="val 500000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7785259" y="4060865"/>
            <a:ext cx="4838224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Convert bullet points to flowing paragraphs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7546062" y="4739640"/>
            <a:ext cx="91440" cy="91440"/>
          </a:xfrm>
          <a:prstGeom prst="roundRect">
            <a:avLst>
              <a:gd name="adj" fmla="val 500000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7785259" y="4642366"/>
            <a:ext cx="3396377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Improve clarity and readability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7546062" y="5321141"/>
            <a:ext cx="91440" cy="91440"/>
          </a:xfrm>
          <a:prstGeom prst="roundRect">
            <a:avLst>
              <a:gd name="adj" fmla="val 500000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7785259" y="5223867"/>
            <a:ext cx="4188143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 code logic and performance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9849" y="902970"/>
            <a:ext cx="1196340" cy="360640"/>
          </a:xfrm>
          <a:prstGeom prst="roundRect">
            <a:avLst>
              <a:gd name="adj" fmla="val 18632"/>
            </a:avLst>
          </a:prstGeom>
          <a:solidFill>
            <a:srgbClr val="DADBF1"/>
          </a:solidFill>
          <a:ln/>
        </p:spPr>
      </p:sp>
      <p:sp>
        <p:nvSpPr>
          <p:cNvPr id="3" name="Text 1"/>
          <p:cNvSpPr/>
          <p:nvPr/>
        </p:nvSpPr>
        <p:spPr>
          <a:xfrm>
            <a:off x="819745" y="962858"/>
            <a:ext cx="956548" cy="240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DEBUGGING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99849" y="1334095"/>
            <a:ext cx="9158168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Prompt Debugging &amp; Troubleshooting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699849" y="2223373"/>
            <a:ext cx="13230701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prompts produce wrong or incomplete results, systematic debugging reveals the issue. Most problems stem from vague instructions, missing format specifications, or ambiguous requirements.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699849" y="3023592"/>
            <a:ext cx="6527244" cy="1571506"/>
          </a:xfrm>
          <a:prstGeom prst="roundRect">
            <a:avLst>
              <a:gd name="adj" fmla="val 534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922615" y="3246358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Hallucinations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22615" y="3664625"/>
            <a:ext cx="608171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Cause: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Vague prompt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22615" y="4071342"/>
            <a:ext cx="608171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Add constraints + knowledge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7403306" y="3023592"/>
            <a:ext cx="6527244" cy="1571506"/>
          </a:xfrm>
          <a:prstGeom prst="roundRect">
            <a:avLst>
              <a:gd name="adj" fmla="val 534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626072" y="3246358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Wrong Length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7626072" y="3664625"/>
            <a:ext cx="608171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Cause: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format specified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626072" y="4071342"/>
            <a:ext cx="608171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Specify structure explicitly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99849" y="4771311"/>
            <a:ext cx="6527244" cy="1571506"/>
          </a:xfrm>
          <a:prstGeom prst="roundRect">
            <a:avLst>
              <a:gd name="adj" fmla="val 534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922615" y="4994077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Wrong Tone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922615" y="5412343"/>
            <a:ext cx="608171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Cause: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tone instructions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22615" y="5819061"/>
            <a:ext cx="608171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Set audience + tone upfront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403306" y="4771311"/>
            <a:ext cx="6527244" cy="1571506"/>
          </a:xfrm>
          <a:prstGeom prst="roundRect">
            <a:avLst>
              <a:gd name="adj" fmla="val 534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26072" y="4994077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Details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626072" y="5412343"/>
            <a:ext cx="608171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Cause: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Ambiguous request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626072" y="5819061"/>
            <a:ext cx="6081712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Fix: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 checklist prompts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699849" y="6541056"/>
            <a:ext cx="13230701" cy="785574"/>
          </a:xfrm>
          <a:prstGeom prst="roundRect">
            <a:avLst>
              <a:gd name="adj" fmla="val 10692"/>
            </a:avLst>
          </a:prstGeom>
          <a:solidFill>
            <a:srgbClr val="C7C9EA"/>
          </a:solidFill>
          <a:ln/>
        </p:spPr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55" y="6836807"/>
            <a:ext cx="249912" cy="199906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1349573" y="6767155"/>
            <a:ext cx="1238107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"Explain ML." → </a:t>
            </a:r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"Explain machine learning in 5 bullet points with real-world examples for beginners."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2643"/>
            <a:ext cx="58765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Writing Safe Prompts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2148"/>
            <a:ext cx="561474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Ensure Responsible AI Responses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076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 prompts prevent harmful outputs by setting clear boundaries and ethical guidelines. Always define what the AI should avoid alongside what it should produce.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885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043601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421790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Avoid Requesting Unethical Actions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06265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Never ask for illegal, harmful, or dangerous information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216962" y="36885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4043601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1" name="Text 9"/>
          <p:cNvSpPr/>
          <p:nvPr/>
        </p:nvSpPr>
        <p:spPr>
          <a:xfrm>
            <a:off x="5216962" y="4217908"/>
            <a:ext cx="3945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Provide Explicit Safety Rules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16962" y="470832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guardrails directly in your prompt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40133" y="36885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40133" y="4043601"/>
            <a:ext cx="4196358" cy="3048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5" name="Text 13"/>
          <p:cNvSpPr/>
          <p:nvPr/>
        </p:nvSpPr>
        <p:spPr>
          <a:xfrm>
            <a:off x="9640133" y="4217908"/>
            <a:ext cx="2908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Set Clear Boundaries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40133" y="4708327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acceptable and unacceptable responses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133951" y="6468785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"You are a responsible AI. Provide information about cybersecurity, but do NOT give any illegal hacking steps."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6213634"/>
            <a:ext cx="30480" cy="873204"/>
          </a:xfrm>
          <a:prstGeom prst="rect">
            <a:avLst/>
          </a:prstGeom>
          <a:solidFill>
            <a:srgbClr val="4950BC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2026-01-27T13:40:52Z</dcterms:created>
  <dcterms:modified xsi:type="dcterms:W3CDTF">2026-01-27T13:40:52Z</dcterms:modified>
</cp:coreProperties>
</file>